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20"/>
  </p:notesMasterIdLst>
  <p:handoutMasterIdLst>
    <p:handoutMasterId r:id="rId21"/>
  </p:handoutMasterIdLst>
  <p:sldIdLst>
    <p:sldId id="256" r:id="rId2"/>
    <p:sldId id="374" r:id="rId3"/>
    <p:sldId id="387" r:id="rId4"/>
    <p:sldId id="375" r:id="rId5"/>
    <p:sldId id="388" r:id="rId6"/>
    <p:sldId id="386" r:id="rId7"/>
    <p:sldId id="402" r:id="rId8"/>
    <p:sldId id="377" r:id="rId9"/>
    <p:sldId id="380" r:id="rId10"/>
    <p:sldId id="399" r:id="rId11"/>
    <p:sldId id="381" r:id="rId12"/>
    <p:sldId id="382" r:id="rId13"/>
    <p:sldId id="398" r:id="rId14"/>
    <p:sldId id="389" r:id="rId15"/>
    <p:sldId id="390" r:id="rId16"/>
    <p:sldId id="401" r:id="rId17"/>
    <p:sldId id="391" r:id="rId18"/>
    <p:sldId id="400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1572" y="-17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2616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GLOBAL INSTITUTE OF TECHNOLOGY JAIPUR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C2FBF87-CB66-4315-9BED-0508ABFCB4D4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NAME OF FACULTY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6548F6-E75B-4A70-BA6B-1183FE87A0E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201519323"/>
      </p:ext>
    </p:extLst>
  </p:cSld>
  <p:clrMap bg1="lt1" tx1="dk1" bg2="lt2" tx2="dk2" accent1="accent1" accent2="accent2" accent3="accent3" accent4="accent4" accent5="accent5" accent6="accent6" hlink="hlink" folHlink="folHlink"/>
  <p:hf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 smtClean="0"/>
              <a:t>GLOBAL INSTITUTE OF TECHNOLOGY JAIPUR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BBD5DEA-1997-42D9-869E-3130071EF6F5}" type="datetimeFigureOut">
              <a:rPr lang="en-US" smtClean="0"/>
              <a:pPr/>
              <a:t>7/9/2020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smtClean="0"/>
              <a:t>NAME OF FACULTY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3D42EB-0CB2-482D-928A-02080AA310C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2825770935"/>
      </p:ext>
    </p:extLst>
  </p:cSld>
  <p:clrMap bg1="lt1" tx1="dk1" bg2="lt2" tx2="dk2" accent1="accent1" accent2="accent2" accent3="accent3" accent4="accent4" accent5="accent5" accent6="accent6" hlink="hlink" folHlink="folHlink"/>
  <p:hf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3D42EB-0CB2-482D-928A-02080AA310CD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NAME OF FACULTY</a:t>
            </a:r>
            <a:endParaRPr lang="en-US" dirty="0"/>
          </a:p>
        </p:txBody>
      </p:sp>
      <p:sp>
        <p:nvSpPr>
          <p:cNvPr id="6" name="Header Placeholder 5"/>
          <p:cNvSpPr>
            <a:spLocks noGrp="1"/>
          </p:cNvSpPr>
          <p:nvPr>
            <p:ph type="hdr" sz="quarter" idx="12"/>
          </p:nvPr>
        </p:nvSpPr>
        <p:spPr/>
        <p:txBody>
          <a:bodyPr/>
          <a:lstStyle/>
          <a:p>
            <a:r>
              <a:rPr lang="en-US" dirty="0" smtClean="0"/>
              <a:t>GLOBAL INSTITUTE OF TECHNOLOGY JAIPUR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41785338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6E3108-8AD3-480D-B158-AA518CA42840}" type="datetime1">
              <a:rPr lang="en-US" smtClean="0"/>
              <a:pPr/>
              <a:t>7/9/2020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 sem : Software Engg. : Faculty </a:t>
            </a:r>
            <a:r>
              <a:rPr lang="en-US" dirty="0" err="1" smtClean="0"/>
              <a:t>Rashi</a:t>
            </a:r>
            <a:r>
              <a:rPr lang="en-US" dirty="0" smtClean="0"/>
              <a:t> </a:t>
            </a:r>
            <a:r>
              <a:rPr lang="en-US" dirty="0" err="1" smtClean="0"/>
              <a:t>jain</a:t>
            </a:r>
            <a:r>
              <a:rPr lang="en-US" dirty="0" smtClean="0"/>
              <a:t>, GIT, </a:t>
            </a:r>
            <a:r>
              <a:rPr lang="en-US" dirty="0" err="1" smtClean="0"/>
              <a:t>Jaipur</a:t>
            </a:r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1DD5D9-6273-431B-AB4E-DA62EF3F4BDC}" type="datetime1">
              <a:rPr lang="en-US" smtClean="0"/>
              <a:pPr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 sem : Software Engg. : Faculty </a:t>
            </a:r>
            <a:r>
              <a:rPr lang="en-US" dirty="0" err="1" smtClean="0"/>
              <a:t>Rashi</a:t>
            </a:r>
            <a:r>
              <a:rPr lang="en-US" dirty="0" smtClean="0"/>
              <a:t> </a:t>
            </a:r>
            <a:r>
              <a:rPr lang="en-US" dirty="0" err="1" smtClean="0"/>
              <a:t>jain</a:t>
            </a:r>
            <a:r>
              <a:rPr lang="en-US" dirty="0" smtClean="0"/>
              <a:t>, GIT, </a:t>
            </a:r>
            <a:r>
              <a:rPr lang="en-US" dirty="0" err="1" smtClean="0"/>
              <a:t>Jaipur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74284D-0766-4466-BBAB-524376F8D04D}" type="datetime1">
              <a:rPr lang="en-US" smtClean="0"/>
              <a:pPr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 sem : Software Engg. : Faculty </a:t>
            </a:r>
            <a:r>
              <a:rPr lang="en-US" dirty="0" err="1" smtClean="0"/>
              <a:t>Rashi</a:t>
            </a:r>
            <a:r>
              <a:rPr lang="en-US" dirty="0" smtClean="0"/>
              <a:t> </a:t>
            </a:r>
            <a:r>
              <a:rPr lang="en-US" dirty="0" err="1" smtClean="0"/>
              <a:t>jain</a:t>
            </a:r>
            <a:r>
              <a:rPr lang="en-US" dirty="0" smtClean="0"/>
              <a:t>, GIT, </a:t>
            </a:r>
            <a:r>
              <a:rPr lang="en-US" dirty="0" err="1" smtClean="0"/>
              <a:t>Jaipur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441AAC-4109-4D3E-A118-C245B18453EB}" type="datetime1">
              <a:rPr lang="en-US" smtClean="0"/>
              <a:pPr/>
              <a:t>7/9/2020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1600200" y="76200"/>
            <a:ext cx="4876800" cy="288925"/>
          </a:xfrm>
        </p:spPr>
        <p:txBody>
          <a:bodyPr/>
          <a:lstStyle/>
          <a:p>
            <a:r>
              <a:rPr lang="en-US" dirty="0" smtClean="0"/>
              <a:t>3 sem : Software Engg. : Faculty </a:t>
            </a:r>
            <a:r>
              <a:rPr lang="en-US" dirty="0" err="1" smtClean="0"/>
              <a:t>Rashi</a:t>
            </a:r>
            <a:r>
              <a:rPr lang="en-US" dirty="0" smtClean="0"/>
              <a:t> </a:t>
            </a:r>
            <a:r>
              <a:rPr lang="en-US" dirty="0" err="1" smtClean="0"/>
              <a:t>jain</a:t>
            </a:r>
            <a:r>
              <a:rPr lang="en-US" dirty="0" smtClean="0"/>
              <a:t>, GIT, </a:t>
            </a:r>
            <a:r>
              <a:rPr lang="en-US" dirty="0" err="1" smtClean="0"/>
              <a:t>Jaipur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95B920-42EF-4326-8F40-95EA40B16879}" type="datetime1">
              <a:rPr lang="en-US" smtClean="0"/>
              <a:pPr/>
              <a:t>7/9/2020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 sem : Software Engg. : Faculty </a:t>
            </a:r>
            <a:r>
              <a:rPr lang="en-US" dirty="0" err="1" smtClean="0"/>
              <a:t>Rashi</a:t>
            </a:r>
            <a:r>
              <a:rPr lang="en-US" dirty="0" smtClean="0"/>
              <a:t> </a:t>
            </a:r>
            <a:r>
              <a:rPr lang="en-US" dirty="0" err="1" smtClean="0"/>
              <a:t>jain</a:t>
            </a:r>
            <a:r>
              <a:rPr lang="en-US" dirty="0" smtClean="0"/>
              <a:t>, GIT, </a:t>
            </a:r>
            <a:r>
              <a:rPr lang="en-US" dirty="0" err="1" smtClean="0"/>
              <a:t>Jaipur</a:t>
            </a:r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40053-C4DC-4A3A-A49B-0C1E9B299244}" type="datetime1">
              <a:rPr lang="en-US" smtClean="0"/>
              <a:pPr/>
              <a:t>7/9/2020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 sem : Software Engg. : Faculty </a:t>
            </a:r>
            <a:r>
              <a:rPr lang="en-US" dirty="0" err="1" smtClean="0"/>
              <a:t>Rashi</a:t>
            </a:r>
            <a:r>
              <a:rPr lang="en-US" dirty="0" smtClean="0"/>
              <a:t> </a:t>
            </a:r>
            <a:r>
              <a:rPr lang="en-US" dirty="0" err="1" smtClean="0"/>
              <a:t>jain</a:t>
            </a:r>
            <a:r>
              <a:rPr lang="en-US" dirty="0" smtClean="0"/>
              <a:t>, GIT, </a:t>
            </a:r>
            <a:r>
              <a:rPr lang="en-US" dirty="0" err="1" smtClean="0"/>
              <a:t>Jaipur</a:t>
            </a:r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E9CC0-0588-4EA6-A1B7-7D592AD09B4E}" type="datetime1">
              <a:rPr lang="en-US" smtClean="0"/>
              <a:pPr/>
              <a:t>7/9/2020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 sem : Software Engg. : Faculty </a:t>
            </a:r>
            <a:r>
              <a:rPr lang="en-US" dirty="0" err="1" smtClean="0"/>
              <a:t>Rashi</a:t>
            </a:r>
            <a:r>
              <a:rPr lang="en-US" dirty="0" smtClean="0"/>
              <a:t> </a:t>
            </a:r>
            <a:r>
              <a:rPr lang="en-US" dirty="0" err="1" smtClean="0"/>
              <a:t>jain</a:t>
            </a:r>
            <a:r>
              <a:rPr lang="en-US" dirty="0" smtClean="0"/>
              <a:t>, GIT, </a:t>
            </a:r>
            <a:r>
              <a:rPr lang="en-US" dirty="0" err="1" smtClean="0"/>
              <a:t>Jaipur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FA1BDE-72F0-44A8-8049-D47A5C3983F5}" type="datetime1">
              <a:rPr lang="en-US" smtClean="0"/>
              <a:pPr/>
              <a:t>7/9/2020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 sem : Software Engg. : Faculty </a:t>
            </a:r>
            <a:r>
              <a:rPr lang="en-US" dirty="0" err="1" smtClean="0"/>
              <a:t>Rashi</a:t>
            </a:r>
            <a:r>
              <a:rPr lang="en-US" dirty="0" smtClean="0"/>
              <a:t> </a:t>
            </a:r>
            <a:r>
              <a:rPr lang="en-US" dirty="0" err="1" smtClean="0"/>
              <a:t>jain</a:t>
            </a:r>
            <a:r>
              <a:rPr lang="en-US" dirty="0" smtClean="0"/>
              <a:t>, GIT, </a:t>
            </a:r>
            <a:r>
              <a:rPr lang="en-US" dirty="0" err="1" smtClean="0"/>
              <a:t>Jaipur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7C155-46E9-4443-9BC1-FA258468A892}" type="datetime1">
              <a:rPr lang="en-US" smtClean="0"/>
              <a:pPr/>
              <a:t>7/9/2020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 sem : Software Engg. : Faculty </a:t>
            </a:r>
            <a:r>
              <a:rPr lang="en-US" dirty="0" err="1" smtClean="0"/>
              <a:t>Rashi</a:t>
            </a:r>
            <a:r>
              <a:rPr lang="en-US" dirty="0" smtClean="0"/>
              <a:t> </a:t>
            </a:r>
            <a:r>
              <a:rPr lang="en-US" dirty="0" err="1" smtClean="0"/>
              <a:t>jain</a:t>
            </a:r>
            <a:r>
              <a:rPr lang="en-US" dirty="0" smtClean="0"/>
              <a:t>, GIT, </a:t>
            </a:r>
            <a:r>
              <a:rPr lang="en-US" dirty="0" err="1" smtClean="0"/>
              <a:t>Jaipur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A4F8B9-06E4-417E-B490-B797CE449855}" type="datetime1">
              <a:rPr lang="en-US" smtClean="0"/>
              <a:pPr/>
              <a:t>7/9/2020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 sem : Software Engg. : Faculty </a:t>
            </a:r>
            <a:r>
              <a:rPr lang="en-US" dirty="0" err="1" smtClean="0"/>
              <a:t>Rashi</a:t>
            </a:r>
            <a:r>
              <a:rPr lang="en-US" dirty="0" smtClean="0"/>
              <a:t> </a:t>
            </a:r>
            <a:r>
              <a:rPr lang="en-US" dirty="0" err="1" smtClean="0"/>
              <a:t>jain</a:t>
            </a:r>
            <a:r>
              <a:rPr lang="en-US" dirty="0" smtClean="0"/>
              <a:t>, GIT, </a:t>
            </a:r>
            <a:r>
              <a:rPr lang="en-US" dirty="0" err="1" smtClean="0"/>
              <a:t>Jaipur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6D4A0-6B9B-427E-8635-883E9D6E15B0}" type="datetime1">
              <a:rPr lang="en-US" smtClean="0"/>
              <a:pPr/>
              <a:t>7/9/2020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3 sem : Software Engg. : Faculty </a:t>
            </a:r>
            <a:r>
              <a:rPr lang="en-US" dirty="0" err="1" smtClean="0"/>
              <a:t>Rashi</a:t>
            </a:r>
            <a:r>
              <a:rPr lang="en-US" dirty="0" smtClean="0"/>
              <a:t> </a:t>
            </a:r>
            <a:r>
              <a:rPr lang="en-US" dirty="0" err="1" smtClean="0"/>
              <a:t>jain</a:t>
            </a:r>
            <a:r>
              <a:rPr lang="en-US" dirty="0" smtClean="0"/>
              <a:t>, GIT, </a:t>
            </a:r>
            <a:r>
              <a:rPr lang="en-US" dirty="0" err="1" smtClean="0"/>
              <a:t>Jaipur</a:t>
            </a:r>
            <a:endParaRPr lang="en-US" dirty="0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C7D0371-C46A-42EC-890F-ED3893EB4D32}" type="datetime1">
              <a:rPr lang="en-US" smtClean="0"/>
              <a:pPr/>
              <a:t>7/9/2020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r>
              <a:rPr lang="en-US" dirty="0" smtClean="0"/>
              <a:t>3 sem : Software Engg. : Faculty </a:t>
            </a:r>
            <a:r>
              <a:rPr lang="en-US" dirty="0" err="1" smtClean="0"/>
              <a:t>Rashi</a:t>
            </a:r>
            <a:r>
              <a:rPr lang="en-US" dirty="0" smtClean="0"/>
              <a:t> </a:t>
            </a:r>
            <a:r>
              <a:rPr lang="en-US" dirty="0" err="1" smtClean="0"/>
              <a:t>jain</a:t>
            </a:r>
            <a:r>
              <a:rPr lang="en-US" dirty="0" smtClean="0"/>
              <a:t>, GIT, </a:t>
            </a:r>
            <a:r>
              <a:rPr lang="en-US" dirty="0" err="1" smtClean="0"/>
              <a:t>Jaipur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14282" y="1285860"/>
            <a:ext cx="8786874" cy="5072098"/>
          </a:xfrm>
        </p:spPr>
        <p:txBody>
          <a:bodyPr anchor="ctr">
            <a:noAutofit/>
          </a:bodyPr>
          <a:lstStyle/>
          <a:p>
            <a:pPr algn="ctr"/>
            <a:r>
              <a:rPr lang="en-US" sz="4400" b="1" dirty="0" smtClean="0">
                <a:solidFill>
                  <a:schemeClr val="tx1"/>
                </a:solidFill>
              </a:rPr>
              <a:t>Subject: SOFTWARE ENGINEERING</a:t>
            </a:r>
            <a:r>
              <a:rPr lang="en-US" sz="4800" b="1" dirty="0" smtClean="0">
                <a:solidFill>
                  <a:schemeClr val="tx1"/>
                </a:solidFill>
              </a:rPr>
              <a:t/>
            </a:r>
            <a:br>
              <a:rPr lang="en-US" sz="4800" b="1" dirty="0" smtClean="0">
                <a:solidFill>
                  <a:schemeClr val="tx1"/>
                </a:solidFill>
              </a:rPr>
            </a:br>
            <a:r>
              <a:rPr lang="en-US" sz="4800" b="1" dirty="0" smtClean="0">
                <a:solidFill>
                  <a:schemeClr val="tx1"/>
                </a:solidFill>
              </a:rPr>
              <a:t/>
            </a:r>
            <a:br>
              <a:rPr lang="en-US" sz="4800" b="1" dirty="0" smtClean="0">
                <a:solidFill>
                  <a:schemeClr val="tx1"/>
                </a:solidFill>
              </a:rPr>
            </a:br>
            <a:r>
              <a:rPr lang="en-US" sz="3200" b="1" dirty="0" smtClean="0">
                <a:solidFill>
                  <a:schemeClr val="tx1"/>
                </a:solidFill>
              </a:rPr>
              <a:t>Subject Code: 3CS4-07</a:t>
            </a:r>
            <a:br>
              <a:rPr lang="en-US" sz="3200" b="1" dirty="0" smtClean="0">
                <a:solidFill>
                  <a:schemeClr val="tx1"/>
                </a:solidFill>
              </a:rPr>
            </a:br>
            <a:r>
              <a:rPr lang="en-US" sz="4800" b="1" dirty="0" smtClean="0">
                <a:solidFill>
                  <a:schemeClr val="tx1"/>
                </a:solidFill>
              </a:rPr>
              <a:t/>
            </a:r>
            <a:br>
              <a:rPr lang="en-US" sz="4800" b="1" dirty="0" smtClean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>UNIT I: Introduction to Software Engineering</a:t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/>
            </a:r>
            <a:br>
              <a:rPr lang="en-US" sz="2800" b="1" dirty="0" smtClean="0">
                <a:solidFill>
                  <a:schemeClr val="tx1"/>
                </a:solidFill>
              </a:rPr>
            </a:br>
            <a:r>
              <a:rPr lang="en-US" sz="2800" b="1" dirty="0" smtClean="0">
                <a:solidFill>
                  <a:schemeClr val="tx1"/>
                </a:solidFill>
              </a:rPr>
              <a:t>Lecture-5 :  verification and validation</a:t>
            </a:r>
            <a:endParaRPr lang="en-US" sz="1400" b="1" dirty="0">
              <a:solidFill>
                <a:schemeClr val="tx1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0" y="1"/>
            <a:ext cx="3581400" cy="3048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GLOBAL INSTITUTE OF TECHNOLGY JAIPUR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4038600" y="0"/>
            <a:ext cx="17986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Software Engineering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6781800" y="0"/>
            <a:ext cx="96212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III SEM CS</a:t>
            </a:r>
            <a:endParaRPr lang="en-US" sz="1400" dirty="0"/>
          </a:p>
        </p:txBody>
      </p:sp>
    </p:spTree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23111"/>
    </mc:Choice>
    <mc:Fallback>
      <p:transition spd="slow" advTm="2311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validation testing in Test Life Cycle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071546"/>
            <a:ext cx="9144000" cy="5786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961" name="Rectangle 1"/>
          <p:cNvSpPr>
            <a:spLocks noChangeArrowheads="1"/>
          </p:cNvSpPr>
          <p:nvPr/>
        </p:nvSpPr>
        <p:spPr bwMode="auto">
          <a:xfrm>
            <a:off x="214282" y="209772"/>
            <a:ext cx="8501090" cy="861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defTabSz="914400" fontAlgn="base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lang="en-US" sz="3200" i="1" cap="all" dirty="0" smtClean="0">
                <a:solidFill>
                  <a:schemeClr val="tx2"/>
                </a:solidFill>
                <a:effectLst>
                  <a:reflection blurRad="12700" stA="48000" endA="300" endPos="55000" dir="5400000" sy="-90000" algn="bl" rotWithShape="0"/>
                </a:effectLst>
                <a:latin typeface="+mj-lt"/>
                <a:ea typeface="+mj-ea"/>
                <a:cs typeface="+mj-cs"/>
              </a:rPr>
              <a:t>Validation Testing - Workflow: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6597103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2402"/>
    </mc:Choice>
    <mc:Fallback>
      <p:transition spd="slow" advTm="2402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61974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 </a:t>
            </a:r>
            <a:r>
              <a:rPr lang="en-IN" b="1" dirty="0" smtClean="0"/>
              <a:t>Difference between Verification and Validation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60557"/>
            <a:ext cx="8686800" cy="4525963"/>
          </a:xfrm>
        </p:spPr>
        <p:txBody>
          <a:bodyPr>
            <a:normAutofit fontScale="85000" lnSpcReduction="10000"/>
          </a:bodyPr>
          <a:lstStyle/>
          <a:p>
            <a:pPr algn="just"/>
            <a:r>
              <a:rPr lang="en-IN" dirty="0" smtClean="0"/>
              <a:t>The distinction between the two terms is largely to do with the role of specifications.</a:t>
            </a:r>
          </a:p>
          <a:p>
            <a:pPr algn="just"/>
            <a:r>
              <a:rPr lang="en-IN" b="1" i="1" dirty="0" smtClean="0"/>
              <a:t>Verification</a:t>
            </a:r>
            <a:r>
              <a:rPr lang="en-IN" i="1" dirty="0" smtClean="0"/>
              <a:t> is the process of checking that the software meets the specification.  </a:t>
            </a:r>
            <a:endParaRPr lang="en-IN" dirty="0" smtClean="0"/>
          </a:p>
          <a:p>
            <a:pPr algn="just"/>
            <a:r>
              <a:rPr lang="en-IN" b="1" i="1" dirty="0" smtClean="0"/>
              <a:t>Validation</a:t>
            </a:r>
            <a:r>
              <a:rPr lang="en-IN" i="1" dirty="0" smtClean="0"/>
              <a:t> is the process of checking whether the specification captures the customer’s needs. </a:t>
            </a:r>
            <a:endParaRPr lang="en-IN" dirty="0" smtClean="0"/>
          </a:p>
          <a:p>
            <a:r>
              <a:rPr lang="en-IN" b="1" i="1" dirty="0" smtClean="0"/>
              <a:t>Verification </a:t>
            </a:r>
            <a:r>
              <a:rPr lang="en-IN" dirty="0" smtClean="0"/>
              <a:t>is basically manually checking of the documents and files like requirement specifications etc.</a:t>
            </a:r>
          </a:p>
          <a:p>
            <a:r>
              <a:rPr lang="en-IN" b="1" i="1" dirty="0" smtClean="0"/>
              <a:t>Validation </a:t>
            </a:r>
            <a:r>
              <a:rPr lang="en-IN" dirty="0" smtClean="0"/>
              <a:t>is basically checking of developed program based on the requirement specifications documents &amp; files.</a:t>
            </a:r>
          </a:p>
          <a:p>
            <a:pPr algn="just">
              <a:buNone/>
            </a:pPr>
            <a:endParaRPr lang="en-IN" dirty="0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285720" y="1397002"/>
          <a:ext cx="8501122" cy="4642032"/>
        </p:xfrm>
        <a:graphic>
          <a:graphicData uri="http://schemas.openxmlformats.org/drawingml/2006/table">
            <a:tbl>
              <a:tblPr/>
              <a:tblGrid>
                <a:gridCol w="4006620"/>
                <a:gridCol w="174443"/>
                <a:gridCol w="4320059"/>
              </a:tblGrid>
              <a:tr h="1809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2400" i="1" dirty="0">
                          <a:latin typeface="Times New Roman"/>
                          <a:ea typeface="Calibri"/>
                          <a:cs typeface="Times New Roman"/>
                        </a:rPr>
                        <a:t>             </a:t>
                      </a:r>
                      <a:r>
                        <a:rPr lang="en-IN" sz="2400" b="1" i="1" dirty="0">
                          <a:latin typeface="Times New Roman"/>
                          <a:ea typeface="Calibri"/>
                          <a:cs typeface="Times New Roman"/>
                        </a:rPr>
                        <a:t>Verification</a:t>
                      </a:r>
                      <a:endParaRPr lang="en-IN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14" marR="62864" marT="31614" marB="316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IN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2400" i="1" dirty="0">
                          <a:latin typeface="Times New Roman"/>
                          <a:ea typeface="Calibri"/>
                          <a:cs typeface="Times New Roman"/>
                        </a:rPr>
                        <a:t>             </a:t>
                      </a:r>
                      <a:r>
                        <a:rPr lang="en-IN" sz="2400" b="1" i="1" dirty="0">
                          <a:latin typeface="Times New Roman"/>
                          <a:ea typeface="Calibri"/>
                          <a:cs typeface="Times New Roman"/>
                        </a:rPr>
                        <a:t>Validation</a:t>
                      </a:r>
                      <a:endParaRPr lang="en-IN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14" marR="62864" marT="31614" marB="316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69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2400" i="1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r>
                        <a:rPr lang="en-IN" sz="2400">
                          <a:latin typeface="Times New Roman"/>
                          <a:ea typeface="Calibri"/>
                          <a:cs typeface="Times New Roman"/>
                        </a:rPr>
                        <a:t>Verification is a static practice of verifying documents, design, code and program.</a:t>
                      </a:r>
                      <a:endParaRPr lang="en-IN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14" marR="62864" marT="31614" marB="316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IN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latin typeface="Times New Roman"/>
                          <a:ea typeface="Calibri"/>
                          <a:cs typeface="Times New Roman"/>
                        </a:rPr>
                        <a:t>Validation is a dynamic mechanism of validating and testing the actual product.</a:t>
                      </a:r>
                      <a:endParaRPr lang="en-IN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14" marR="62864" marT="31614" marB="316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latin typeface="Times New Roman"/>
                          <a:ea typeface="Calibri"/>
                          <a:cs typeface="Times New Roman"/>
                        </a:rPr>
                        <a:t>It does not involve executing the code.</a:t>
                      </a:r>
                      <a:endParaRPr lang="en-IN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14" marR="62864" marT="31614" marB="316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IN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latin typeface="Times New Roman"/>
                          <a:ea typeface="Calibri"/>
                          <a:cs typeface="Times New Roman"/>
                        </a:rPr>
                        <a:t>It always involves executing the code.</a:t>
                      </a:r>
                      <a:endParaRPr lang="en-IN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14" marR="62864" marT="31614" marB="316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latin typeface="Times New Roman"/>
                          <a:ea typeface="Calibri"/>
                          <a:cs typeface="Times New Roman"/>
                        </a:rPr>
                        <a:t>It is human based checking of documents and files.</a:t>
                      </a:r>
                      <a:endParaRPr lang="en-IN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14" marR="62864" marT="31614" marB="316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IN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latin typeface="Times New Roman"/>
                          <a:ea typeface="Calibri"/>
                          <a:cs typeface="Times New Roman"/>
                        </a:rPr>
                        <a:t>It is computer based execution of program.</a:t>
                      </a:r>
                      <a:endParaRPr lang="en-IN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14" marR="62864" marT="31614" marB="316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304800" y="519098"/>
            <a:ext cx="8686800" cy="838200"/>
          </a:xfrm>
        </p:spPr>
        <p:txBody>
          <a:bodyPr>
            <a:normAutofit/>
          </a:bodyPr>
          <a:lstStyle/>
          <a:p>
            <a:r>
              <a:rPr lang="en-IN" sz="2800" dirty="0" smtClean="0"/>
              <a:t> </a:t>
            </a:r>
            <a:r>
              <a:rPr lang="en-IN" sz="2800" b="1" dirty="0" smtClean="0"/>
              <a:t>Difference between Verification and Validation</a:t>
            </a:r>
            <a:endParaRPr lang="en-IN" sz="28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85720" y="71414"/>
          <a:ext cx="8643999" cy="6773364"/>
        </p:xfrm>
        <a:graphic>
          <a:graphicData uri="http://schemas.openxmlformats.org/drawingml/2006/table">
            <a:tbl>
              <a:tblPr/>
              <a:tblGrid>
                <a:gridCol w="4073958"/>
                <a:gridCol w="177376"/>
                <a:gridCol w="4392665"/>
              </a:tblGrid>
              <a:tr h="29869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latin typeface="Times New Roman"/>
                          <a:ea typeface="Calibri"/>
                          <a:cs typeface="Times New Roman"/>
                        </a:rPr>
                        <a:t>Verification is to check whether the software conforms to specifications.</a:t>
                      </a:r>
                      <a:endParaRPr lang="en-IN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14" marR="62864" marT="31614" marB="316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IN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2400">
                          <a:latin typeface="Times New Roman"/>
                          <a:ea typeface="Calibri"/>
                          <a:cs typeface="Times New Roman"/>
                        </a:rPr>
                        <a:t>Validation is to check whether software meets the customer expectations and requirements.</a:t>
                      </a:r>
                      <a:endParaRPr lang="en-IN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14" marR="62864" marT="31614" marB="316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42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latin typeface="Times New Roman"/>
                          <a:ea typeface="Calibri"/>
                          <a:cs typeface="Times New Roman"/>
                        </a:rPr>
                        <a:t>Target is requirements specification, application and software architecture, high level, complete design, and database design etc.</a:t>
                      </a:r>
                      <a:endParaRPr lang="en-IN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14" marR="62864" marT="31614" marB="316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IN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latin typeface="Times New Roman"/>
                          <a:ea typeface="Calibri"/>
                          <a:cs typeface="Times New Roman"/>
                        </a:rPr>
                        <a:t>Target is actual product-a unit, a module, a bent of integrated modules, and effective final product.</a:t>
                      </a:r>
                      <a:endParaRPr lang="en-IN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14" marR="62864" marT="31614" marB="316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42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2400" b="1" dirty="0">
                          <a:latin typeface="Times New Roman"/>
                          <a:ea typeface="Calibri"/>
                          <a:cs typeface="Times New Roman"/>
                        </a:rPr>
                        <a:t>Verification</a:t>
                      </a:r>
                      <a:r>
                        <a:rPr lang="en-IN" sz="2400" dirty="0">
                          <a:latin typeface="Times New Roman"/>
                          <a:ea typeface="Calibri"/>
                          <a:cs typeface="Times New Roman"/>
                        </a:rPr>
                        <a:t> is done by QA team to ensure that the software is as per the specifications in the SRS document.</a:t>
                      </a:r>
                      <a:endParaRPr lang="en-IN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14" marR="62864" marT="31614" marB="316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IN" sz="24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2400" b="1" i="1" dirty="0">
                          <a:latin typeface="Times New Roman"/>
                          <a:ea typeface="Calibri"/>
                          <a:cs typeface="Times New Roman"/>
                        </a:rPr>
                        <a:t>Validation</a:t>
                      </a:r>
                      <a:r>
                        <a:rPr lang="en-IN" sz="2400" i="1" dirty="0">
                          <a:latin typeface="Times New Roman"/>
                          <a:ea typeface="Calibri"/>
                          <a:cs typeface="Times New Roman"/>
                        </a:rPr>
                        <a:t> is carried out with the involvement of testing team.</a:t>
                      </a:r>
                      <a:endParaRPr lang="en-IN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14" marR="62864" marT="31614" marB="316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142844" y="1000108"/>
          <a:ext cx="8858280" cy="5676084"/>
        </p:xfrm>
        <a:graphic>
          <a:graphicData uri="http://schemas.openxmlformats.org/drawingml/2006/table">
            <a:tbl>
              <a:tblPr/>
              <a:tblGrid>
                <a:gridCol w="4174950"/>
                <a:gridCol w="181773"/>
                <a:gridCol w="4501557"/>
              </a:tblGrid>
              <a:tr h="1809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latin typeface="Times New Roman"/>
                          <a:ea typeface="Calibri"/>
                          <a:cs typeface="Times New Roman"/>
                        </a:rPr>
                        <a:t>It generally comes first-done before </a:t>
                      </a:r>
                      <a:r>
                        <a:rPr lang="en-IN" sz="2400" b="1" dirty="0">
                          <a:latin typeface="Times New Roman"/>
                          <a:ea typeface="Calibri"/>
                          <a:cs typeface="Times New Roman"/>
                        </a:rPr>
                        <a:t>validation</a:t>
                      </a:r>
                      <a:r>
                        <a:rPr lang="en-IN" sz="24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en-IN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14" marR="62864" marT="31614" marB="316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IN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latin typeface="Times New Roman"/>
                          <a:ea typeface="Calibri"/>
                          <a:cs typeface="Times New Roman"/>
                        </a:rPr>
                        <a:t>It generally follows after </a:t>
                      </a:r>
                      <a:r>
                        <a:rPr lang="en-IN" sz="2400" b="1" dirty="0">
                          <a:latin typeface="Times New Roman"/>
                          <a:ea typeface="Calibri"/>
                          <a:cs typeface="Times New Roman"/>
                        </a:rPr>
                        <a:t>verification</a:t>
                      </a:r>
                      <a:r>
                        <a:rPr lang="en-IN" sz="2400" dirty="0">
                          <a:latin typeface="Times New Roman"/>
                          <a:ea typeface="Calibri"/>
                          <a:cs typeface="Times New Roman"/>
                        </a:rPr>
                        <a:t>.</a:t>
                      </a:r>
                      <a:endParaRPr lang="en-IN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14" marR="62864" marT="31614" marB="316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0961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latin typeface="Times New Roman"/>
                          <a:ea typeface="Calibri"/>
                          <a:cs typeface="Times New Roman"/>
                        </a:rPr>
                        <a:t>Are we building the system right?</a:t>
                      </a:r>
                      <a:endParaRPr lang="en-IN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14" marR="62864" marT="31614" marB="316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IN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latin typeface="Times New Roman"/>
                          <a:ea typeface="Calibri"/>
                          <a:cs typeface="Times New Roman"/>
                        </a:rPr>
                        <a:t>Are we building the right system?</a:t>
                      </a:r>
                      <a:endParaRPr lang="en-IN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14" marR="62864" marT="31614" marB="316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642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latin typeface="Times New Roman"/>
                          <a:ea typeface="Calibri"/>
                          <a:cs typeface="Times New Roman"/>
                        </a:rPr>
                        <a:t>Verification is the process of evaluating products of a development phase to find out whether they meet the specified requirements.</a:t>
                      </a:r>
                      <a:endParaRPr lang="en-IN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14" marR="62864" marT="31614" marB="316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IN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latin typeface="Times New Roman"/>
                          <a:ea typeface="Calibri"/>
                          <a:cs typeface="Times New Roman"/>
                        </a:rPr>
                        <a:t>Validation is the process of evaluating software at the end of the development process to determine whether software meets the customer expectations and requirements.</a:t>
                      </a:r>
                      <a:endParaRPr lang="en-IN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14" marR="62864" marT="31614" marB="316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285720" y="310154"/>
          <a:ext cx="8643999" cy="6366510"/>
        </p:xfrm>
        <a:graphic>
          <a:graphicData uri="http://schemas.openxmlformats.org/drawingml/2006/table">
            <a:tbl>
              <a:tblPr/>
              <a:tblGrid>
                <a:gridCol w="3929090"/>
                <a:gridCol w="71438"/>
                <a:gridCol w="4643471"/>
              </a:tblGrid>
              <a:tr h="8577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latin typeface="Times New Roman"/>
                          <a:ea typeface="Calibri"/>
                          <a:cs typeface="Times New Roman"/>
                        </a:rPr>
                        <a:t>The objective of Verification is to </a:t>
                      </a:r>
                      <a:r>
                        <a:rPr lang="en-IN" sz="2400" dirty="0" smtClean="0">
                          <a:latin typeface="Times New Roman"/>
                          <a:ea typeface="Calibri"/>
                          <a:cs typeface="Times New Roman"/>
                        </a:rPr>
                        <a:t>test </a:t>
                      </a:r>
                      <a:r>
                        <a:rPr lang="en-IN" sz="2400" dirty="0">
                          <a:latin typeface="Times New Roman"/>
                          <a:ea typeface="Calibri"/>
                          <a:cs typeface="Times New Roman"/>
                        </a:rPr>
                        <a:t>that </a:t>
                      </a:r>
                      <a:r>
                        <a:rPr lang="en-IN" sz="2400" dirty="0" smtClean="0">
                          <a:latin typeface="Times New Roman"/>
                          <a:ea typeface="Calibri"/>
                          <a:cs typeface="Times New Roman"/>
                        </a:rPr>
                        <a:t>product </a:t>
                      </a:r>
                      <a:r>
                        <a:rPr lang="en-IN" sz="2400" dirty="0">
                          <a:latin typeface="Times New Roman"/>
                          <a:ea typeface="Calibri"/>
                          <a:cs typeface="Times New Roman"/>
                        </a:rPr>
                        <a:t>being develop is as per the requirements and design specifications.</a:t>
                      </a:r>
                      <a:endParaRPr lang="en-IN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45" marR="109855" marT="55245" marB="5524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IN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latin typeface="Times New Roman"/>
                          <a:ea typeface="Calibri"/>
                          <a:cs typeface="Times New Roman"/>
                        </a:rPr>
                        <a:t>The objective of Validation is to </a:t>
                      </a:r>
                      <a:r>
                        <a:rPr lang="en-IN" sz="2400" dirty="0" smtClean="0">
                          <a:latin typeface="Times New Roman"/>
                          <a:ea typeface="Calibri"/>
                          <a:cs typeface="Times New Roman"/>
                        </a:rPr>
                        <a:t>test </a:t>
                      </a:r>
                      <a:r>
                        <a:rPr lang="en-IN" sz="2400" dirty="0">
                          <a:latin typeface="Times New Roman"/>
                          <a:ea typeface="Calibri"/>
                          <a:cs typeface="Times New Roman"/>
                        </a:rPr>
                        <a:t>that </a:t>
                      </a:r>
                      <a:r>
                        <a:rPr lang="en-IN" sz="2400" dirty="0" smtClean="0">
                          <a:latin typeface="Times New Roman"/>
                          <a:ea typeface="Calibri"/>
                          <a:cs typeface="Times New Roman"/>
                        </a:rPr>
                        <a:t>product </a:t>
                      </a:r>
                      <a:r>
                        <a:rPr lang="en-IN" sz="2400" dirty="0">
                          <a:latin typeface="Times New Roman"/>
                          <a:ea typeface="Calibri"/>
                          <a:cs typeface="Times New Roman"/>
                        </a:rPr>
                        <a:t>actually meet up the user’s requirements, and check whether the specifications were correct </a:t>
                      </a:r>
                      <a:r>
                        <a:rPr lang="en-IN" sz="2400" dirty="0" smtClean="0">
                          <a:latin typeface="Times New Roman"/>
                          <a:ea typeface="Calibri"/>
                          <a:cs typeface="Times New Roman"/>
                        </a:rPr>
                        <a:t>initially.</a:t>
                      </a:r>
                      <a:endParaRPr lang="en-IN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45" marR="109855" marT="55245" marB="5524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7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latin typeface="Times New Roman"/>
                          <a:ea typeface="Calibri"/>
                          <a:cs typeface="Times New Roman"/>
                        </a:rPr>
                        <a:t>Following activities are involved in Verification: Reviews, Meetings and Inspections.</a:t>
                      </a:r>
                      <a:endParaRPr lang="en-IN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45" marR="109855" marT="55245" marB="5524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IN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latin typeface="Times New Roman"/>
                          <a:ea typeface="Calibri"/>
                          <a:cs typeface="Times New Roman"/>
                        </a:rPr>
                        <a:t>Following activities are involved in Validation: Testing like black box testing, white box testing, gray box testing etc.</a:t>
                      </a:r>
                      <a:endParaRPr lang="en-IN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45" marR="109855" marT="55245" marB="5524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7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latin typeface="Times New Roman"/>
                          <a:ea typeface="Calibri"/>
                          <a:cs typeface="Times New Roman"/>
                        </a:rPr>
                        <a:t>Verification is carried out by QA </a:t>
                      </a:r>
                      <a:r>
                        <a:rPr lang="en-IN" sz="2400" dirty="0" smtClean="0">
                          <a:latin typeface="Times New Roman"/>
                          <a:ea typeface="Calibri"/>
                          <a:cs typeface="Times New Roman"/>
                        </a:rPr>
                        <a:t>team.</a:t>
                      </a:r>
                      <a:endParaRPr lang="en-IN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45" marR="109855" marT="55245" marB="5524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IN" sz="2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latin typeface="Times New Roman"/>
                          <a:ea typeface="Calibri"/>
                          <a:cs typeface="Times New Roman"/>
                        </a:rPr>
                        <a:t>Validation is carried out by testing team.</a:t>
                      </a:r>
                      <a:endParaRPr lang="en-IN" sz="24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45" marR="109855" marT="55245" marB="5524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85720" y="1071547"/>
          <a:ext cx="8643999" cy="4581888"/>
        </p:xfrm>
        <a:graphic>
          <a:graphicData uri="http://schemas.openxmlformats.org/drawingml/2006/table">
            <a:tbl>
              <a:tblPr/>
              <a:tblGrid>
                <a:gridCol w="4073957"/>
                <a:gridCol w="177377"/>
                <a:gridCol w="4392665"/>
              </a:tblGrid>
              <a:tr h="8577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2800" dirty="0">
                          <a:latin typeface="Times New Roman"/>
                          <a:ea typeface="Calibri"/>
                          <a:cs typeface="Times New Roman"/>
                        </a:rPr>
                        <a:t>It can catch errors that validation cannot catch. It is low level exercise.</a:t>
                      </a:r>
                      <a:endParaRPr lang="en-IN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14" marR="62864" marT="31614" marB="316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IN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2800" i="1" dirty="0">
                          <a:latin typeface="Times New Roman"/>
                          <a:ea typeface="Calibri"/>
                          <a:cs typeface="Times New Roman"/>
                        </a:rPr>
                        <a:t> It can catch errors that verification cannot catch. It is High Level Exercise.</a:t>
                      </a:r>
                      <a:endParaRPr lang="en-IN" sz="3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1614" marR="62864" marT="31614" marB="31614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7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latin typeface="Times New Roman"/>
                          <a:ea typeface="Calibri"/>
                          <a:cs typeface="Times New Roman"/>
                        </a:rPr>
                        <a:t>Execution of code is not comes under Verification.</a:t>
                      </a:r>
                      <a:endParaRPr lang="en-IN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45" marR="109855" marT="55245" marB="5524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IN" sz="24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2400" dirty="0">
                          <a:latin typeface="Times New Roman"/>
                          <a:ea typeface="Calibri"/>
                          <a:cs typeface="Times New Roman"/>
                        </a:rPr>
                        <a:t>Execution of code is comes under Validation.</a:t>
                      </a:r>
                      <a:endParaRPr lang="en-IN" sz="36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45" marR="109855" marT="55245" marB="5524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7715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2800" dirty="0">
                          <a:latin typeface="Times New Roman"/>
                          <a:ea typeface="Calibri"/>
                          <a:cs typeface="Times New Roman"/>
                        </a:rPr>
                        <a:t>Verification is carried out before the Validation.</a:t>
                      </a:r>
                      <a:endParaRPr lang="en-IN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45" marR="109855" marT="55245" marB="5524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IN" sz="28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2800" dirty="0">
                          <a:latin typeface="Times New Roman"/>
                          <a:ea typeface="Calibri"/>
                          <a:cs typeface="Times New Roman"/>
                        </a:rPr>
                        <a:t>Validation activity is carried out just after the Verification.</a:t>
                      </a:r>
                      <a:endParaRPr lang="en-IN" sz="4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45" marR="109855" marT="55245" marB="5524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="" xmlns:p14="http://schemas.microsoft.com/office/powerpoint/2010/main" val="26597103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2402"/>
    </mc:Choice>
    <mc:Fallback>
      <p:transition spd="slow" advTm="2402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 2"/>
          <p:cNvGraphicFramePr>
            <a:graphicFrameLocks noGrp="1"/>
          </p:cNvGraphicFramePr>
          <p:nvPr/>
        </p:nvGraphicFramePr>
        <p:xfrm>
          <a:off x="214282" y="1071546"/>
          <a:ext cx="8715435" cy="5863590"/>
        </p:xfrm>
        <a:graphic>
          <a:graphicData uri="http://schemas.openxmlformats.org/drawingml/2006/table">
            <a:tbl>
              <a:tblPr/>
              <a:tblGrid>
                <a:gridCol w="4107626"/>
                <a:gridCol w="178841"/>
                <a:gridCol w="4428968"/>
              </a:tblGrid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2200" dirty="0">
                          <a:latin typeface="Times New Roman"/>
                          <a:ea typeface="Calibri"/>
                          <a:cs typeface="Times New Roman"/>
                        </a:rPr>
                        <a:t>Verification process explains whether the outputs are according to inputs or not.</a:t>
                      </a:r>
                      <a:endParaRPr lang="en-IN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45" marR="109855" marT="55245" marB="5524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IN" sz="2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2200" dirty="0">
                          <a:latin typeface="Times New Roman"/>
                          <a:ea typeface="Calibri"/>
                          <a:cs typeface="Times New Roman"/>
                        </a:rPr>
                        <a:t>Validation process describes whether the software is accepted by the user or not.</a:t>
                      </a:r>
                      <a:endParaRPr lang="en-IN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45" marR="109855" marT="55245" marB="5524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2200" dirty="0">
                          <a:latin typeface="Times New Roman"/>
                          <a:ea typeface="Calibri"/>
                          <a:cs typeface="Times New Roman"/>
                        </a:rPr>
                        <a:t>Following items are evaluated during Verification: Plans, Requirement Specifications, Design Specifications, Code, Test Cases etc,</a:t>
                      </a:r>
                      <a:endParaRPr lang="en-IN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45" marR="109855" marT="55245" marB="5524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IN" sz="2200" dirty="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2200" dirty="0">
                          <a:latin typeface="Times New Roman"/>
                          <a:ea typeface="Calibri"/>
                          <a:cs typeface="Times New Roman"/>
                        </a:rPr>
                        <a:t>Following item is evaluated during Validation: Actual product or Software under test.</a:t>
                      </a:r>
                      <a:endParaRPr lang="en-IN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45" marR="109855" marT="55245" marB="5524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2200">
                          <a:latin typeface="Times New Roman"/>
                          <a:ea typeface="Calibri"/>
                          <a:cs typeface="Times New Roman"/>
                        </a:rPr>
                        <a:t>Cost of errors caught in Verification is less than errors found in Validation.</a:t>
                      </a:r>
                      <a:endParaRPr lang="en-IN" sz="2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45" marR="109855" marT="55245" marB="5524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endParaRPr lang="en-IN" sz="22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en-IN" sz="2200" dirty="0">
                          <a:latin typeface="Times New Roman"/>
                          <a:ea typeface="Calibri"/>
                          <a:cs typeface="Times New Roman"/>
                        </a:rPr>
                        <a:t>Cost of errors caught in Validation is more than errors found in Verification.</a:t>
                      </a:r>
                      <a:endParaRPr lang="en-IN" sz="2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5245" marR="109855" marT="55245" marB="55245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 algn="ctr">
              <a:buNone/>
            </a:pPr>
            <a:r>
              <a:rPr lang="en-US" sz="7200" b="1" i="1" dirty="0" smtClean="0">
                <a:solidFill>
                  <a:srgbClr val="0070C0"/>
                </a:solidFill>
                <a:latin typeface="+mj-lt"/>
              </a:rPr>
              <a:t>Thank You!</a:t>
            </a:r>
            <a:endParaRPr lang="en-US" b="1" dirty="0"/>
          </a:p>
        </p:txBody>
      </p:sp>
    </p:spTree>
    <p:extLst>
      <p:ext uri="{BB962C8B-B14F-4D97-AF65-F5344CB8AC3E}">
        <p14:creationId xmlns="" xmlns:p14="http://schemas.microsoft.com/office/powerpoint/2010/main" val="2659710396"/>
      </p:ext>
    </p:extLst>
  </p:cSld>
  <p:clrMapOvr>
    <a:masterClrMapping/>
  </p:clrMapOvr>
  <mc:AlternateContent xmlns:mc="http://schemas.openxmlformats.org/markup-compatibility/2006">
    <mc:Choice xmlns="" xmlns:p14="http://schemas.microsoft.com/office/powerpoint/2010/main" Requires="p14">
      <p:transition spd="slow" p14:dur="2000" advTm="2402"/>
    </mc:Choice>
    <mc:Fallback>
      <p:transition spd="slow" advTm="2402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dirty="0" smtClean="0"/>
              <a:t>Verification </a:t>
            </a:r>
            <a:r>
              <a:rPr lang="en-IN" dirty="0" smtClean="0"/>
              <a:t>  and   </a:t>
            </a:r>
            <a:r>
              <a:rPr lang="en-IN" dirty="0" smtClean="0"/>
              <a:t>Validation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18110"/>
          </a:xfrm>
        </p:spPr>
        <p:txBody>
          <a:bodyPr>
            <a:normAutofit/>
          </a:bodyPr>
          <a:lstStyle/>
          <a:p>
            <a:pPr algn="just"/>
            <a:r>
              <a:rPr lang="en-IN" dirty="0" smtClean="0"/>
              <a:t>We have seen the “V-Model”. In the V Model Software Development Life Cycle, based on requirement specification document the development &amp; testing activity is started. </a:t>
            </a:r>
          </a:p>
          <a:p>
            <a:pPr algn="just"/>
            <a:r>
              <a:rPr lang="en-IN" dirty="0" smtClean="0"/>
              <a:t>The V-model is also called as Verification and Validation model. 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IN" dirty="0" smtClean="0"/>
              <a:t>The testing activity is perform in the each phase of Software Life Cycle. </a:t>
            </a:r>
          </a:p>
          <a:p>
            <a:pPr algn="just"/>
            <a:r>
              <a:rPr lang="en-IN" dirty="0" smtClean="0"/>
              <a:t>In the first half of the model, validation testing activity is integrated in each phase like review of user requirements, review of System Design document &amp; in the next half the Verification testing activity is come in picture.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Verification </a:t>
            </a:r>
            <a:r>
              <a:rPr lang="en-IN" sz="2700" i="1" dirty="0" smtClean="0"/>
              <a:t>(ARE WE BUILDING THE PRODUCT RIGHT?)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428736"/>
            <a:ext cx="8686800" cy="5303838"/>
          </a:xfrm>
        </p:spPr>
        <p:txBody>
          <a:bodyPr>
            <a:normAutofit/>
          </a:bodyPr>
          <a:lstStyle/>
          <a:p>
            <a:pPr algn="just"/>
            <a:r>
              <a:rPr lang="en-IN" b="1" i="1" dirty="0" smtClean="0"/>
              <a:t>Definition</a:t>
            </a:r>
            <a:r>
              <a:rPr lang="en-IN" i="1" dirty="0" smtClean="0"/>
              <a:t> : The process of evaluating software to determine whether the products of a given development phase satisfy the conditions imposed at the start of that phase.</a:t>
            </a:r>
            <a:endParaRPr lang="en-IN" dirty="0" smtClean="0"/>
          </a:p>
          <a:p>
            <a:pPr algn="just"/>
            <a:r>
              <a:rPr lang="en-IN" dirty="0" smtClean="0"/>
              <a:t>Verification is a static practice of verifying documents, design, code and program. </a:t>
            </a:r>
          </a:p>
          <a:p>
            <a:pPr algn="just"/>
            <a:r>
              <a:rPr lang="en-IN" dirty="0" smtClean="0"/>
              <a:t>It includes all the activities associated with producing high quality software: inspection, design analysis and specification analysis. 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89548"/>
          </a:xfrm>
        </p:spPr>
        <p:txBody>
          <a:bodyPr>
            <a:normAutofit/>
          </a:bodyPr>
          <a:lstStyle/>
          <a:p>
            <a:pPr algn="just"/>
            <a:r>
              <a:rPr lang="en-IN" dirty="0" smtClean="0"/>
              <a:t>Verification will help to determine whether the software is of high quality, but it will not ensure that the system is useful. </a:t>
            </a:r>
          </a:p>
          <a:p>
            <a:pPr algn="just"/>
            <a:r>
              <a:rPr lang="en-IN" dirty="0" smtClean="0"/>
              <a:t>Verification is concerned with whether the system is well-engineered and error-free.</a:t>
            </a:r>
          </a:p>
          <a:p>
            <a:r>
              <a:rPr lang="en-IN" dirty="0" smtClean="0"/>
              <a:t>verification testing can be best demonstrated using V-Model. The artefacts such as test Plans, requirement specification, design, code and test cases are evaluated.</a:t>
            </a:r>
          </a:p>
          <a:p>
            <a:endParaRPr lang="en-IN" dirty="0" smtClean="0"/>
          </a:p>
          <a:p>
            <a:pPr algn="just"/>
            <a:endParaRPr lang="en-IN" dirty="0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161908"/>
            <a:ext cx="8686800" cy="838200"/>
          </a:xfrm>
        </p:spPr>
        <p:txBody>
          <a:bodyPr>
            <a:normAutofit/>
          </a:bodyPr>
          <a:lstStyle/>
          <a:p>
            <a:r>
              <a:rPr lang="en-IN" dirty="0" smtClean="0"/>
              <a:t>Verification Testing - Workflow:</a:t>
            </a:r>
            <a:endParaRPr lang="en-IN" dirty="0"/>
          </a:p>
        </p:txBody>
      </p:sp>
      <p:pic>
        <p:nvPicPr>
          <p:cNvPr id="13314" name="Picture 2" descr="verification testing in Test Life Cycl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" y="1142984"/>
            <a:ext cx="9144000" cy="571501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3 sem : Software Engg. : Faculty Rashi jain, GIT, Jaipur</a:t>
            </a:r>
            <a:endParaRPr lang="en-US" dirty="0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IN" i="1" dirty="0" smtClean="0"/>
              <a:t>Walkthrough</a:t>
            </a:r>
            <a:endParaRPr lang="en-IN" dirty="0" smtClean="0"/>
          </a:p>
          <a:p>
            <a:pPr lvl="0"/>
            <a:r>
              <a:rPr lang="en-IN" i="1" dirty="0" smtClean="0"/>
              <a:t>Inspection</a:t>
            </a:r>
            <a:endParaRPr lang="en-IN" dirty="0" smtClean="0"/>
          </a:p>
          <a:p>
            <a:pPr lvl="0"/>
            <a:r>
              <a:rPr lang="en-IN" i="1" dirty="0" smtClean="0"/>
              <a:t>Review</a:t>
            </a: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dirty="0" smtClean="0"/>
              <a:t>Methods of Verification : Static Testing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714356"/>
            <a:ext cx="8686800" cy="838200"/>
          </a:xfrm>
        </p:spPr>
        <p:txBody>
          <a:bodyPr>
            <a:normAutofit fontScale="90000"/>
          </a:bodyPr>
          <a:lstStyle/>
          <a:p>
            <a:r>
              <a:rPr lang="en-IN" dirty="0" smtClean="0"/>
              <a:t>Validation </a:t>
            </a:r>
            <a:r>
              <a:rPr lang="en-IN" i="1" dirty="0" smtClean="0"/>
              <a:t>(ARE WE BUILDING THE RIGHT PRODUCT?)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60557"/>
            <a:ext cx="8686800" cy="4525963"/>
          </a:xfrm>
        </p:spPr>
        <p:txBody>
          <a:bodyPr>
            <a:normAutofit lnSpcReduction="10000"/>
          </a:bodyPr>
          <a:lstStyle/>
          <a:p>
            <a:pPr algn="just"/>
            <a:r>
              <a:rPr lang="en-IN" b="1" i="1" dirty="0" smtClean="0"/>
              <a:t>Definition</a:t>
            </a:r>
            <a:r>
              <a:rPr lang="en-IN" i="1" dirty="0" smtClean="0"/>
              <a:t>: The process of evaluating software during or at the end of the development process to determine whether it satisfies specified requirements.</a:t>
            </a:r>
            <a:endParaRPr lang="en-IN" dirty="0" smtClean="0"/>
          </a:p>
          <a:p>
            <a:pPr algn="just"/>
            <a:r>
              <a:rPr lang="en-IN" dirty="0" smtClean="0"/>
              <a:t>Validation is the process of evaluating the final product to check whether the software meets the customer expectations and requirements. </a:t>
            </a:r>
          </a:p>
          <a:p>
            <a:pPr algn="just"/>
            <a:r>
              <a:rPr lang="en-IN" dirty="0" smtClean="0"/>
              <a:t>It is a dynamic mechanism of validating and testing the actual product.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IN" i="1" dirty="0" smtClean="0"/>
              <a:t>Methods of Validation : Dynamic Testing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54162"/>
            <a:ext cx="8686800" cy="5089548"/>
          </a:xfrm>
        </p:spPr>
        <p:txBody>
          <a:bodyPr>
            <a:normAutofit/>
          </a:bodyPr>
          <a:lstStyle/>
          <a:p>
            <a:pPr lvl="0" algn="just"/>
            <a:r>
              <a:rPr lang="en-IN" b="1" i="1" dirty="0" smtClean="0"/>
              <a:t>Testing according to End Users</a:t>
            </a:r>
          </a:p>
          <a:p>
            <a:pPr algn="just"/>
            <a:r>
              <a:rPr lang="en-IN" dirty="0" smtClean="0"/>
              <a:t>Validation testing can be best demonstrated using V-Model. The Software/product under test is evaluated during this type of testing.</a:t>
            </a:r>
          </a:p>
          <a:p>
            <a:r>
              <a:rPr lang="en-US" b="1" dirty="0" smtClean="0"/>
              <a:t>Activities:</a:t>
            </a:r>
            <a:endParaRPr lang="en-IN" b="1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Unit Testing</a:t>
            </a:r>
            <a:endParaRPr lang="en-IN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Integration Testing</a:t>
            </a:r>
            <a:endParaRPr lang="en-IN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System Testing</a:t>
            </a:r>
            <a:endParaRPr lang="en-IN" dirty="0" smtClean="0"/>
          </a:p>
          <a:p>
            <a:pPr lvl="1">
              <a:buFont typeface="Wingdings" pitchFamily="2" charset="2"/>
              <a:buChar char="§"/>
            </a:pPr>
            <a:r>
              <a:rPr lang="en-US" dirty="0" smtClean="0"/>
              <a:t>User Acceptance Testing</a:t>
            </a:r>
            <a:endParaRPr lang="en-IN" dirty="0" smtClean="0"/>
          </a:p>
          <a:p>
            <a:pPr algn="just"/>
            <a:endParaRPr lang="en-IN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759</TotalTime>
  <Words>567</Words>
  <Application>Microsoft Office PowerPoint</Application>
  <PresentationFormat>On-screen Show (4:3)</PresentationFormat>
  <Paragraphs>87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Trek</vt:lpstr>
      <vt:lpstr>Subject: SOFTWARE ENGINEERING  Subject Code: 3CS4-07  UNIT I: Introduction to Software Engineering  Lecture-5 :  verification and validation</vt:lpstr>
      <vt:lpstr>Verification   and   Validation</vt:lpstr>
      <vt:lpstr>Slide 3</vt:lpstr>
      <vt:lpstr>Verification (ARE WE BUILDING THE PRODUCT RIGHT?)</vt:lpstr>
      <vt:lpstr>Slide 5</vt:lpstr>
      <vt:lpstr>Verification Testing - Workflow:</vt:lpstr>
      <vt:lpstr>Methods of Verification : Static Testing</vt:lpstr>
      <vt:lpstr>Validation (ARE WE BUILDING THE RIGHT PRODUCT?)</vt:lpstr>
      <vt:lpstr>Methods of Validation : Dynamic Testing</vt:lpstr>
      <vt:lpstr>Slide 10</vt:lpstr>
      <vt:lpstr> Difference between Verification and Validation</vt:lpstr>
      <vt:lpstr> Difference between Verification and Validation</vt:lpstr>
      <vt:lpstr>Slide 13</vt:lpstr>
      <vt:lpstr>Slide 14</vt:lpstr>
      <vt:lpstr>Slide 15</vt:lpstr>
      <vt:lpstr>Slide 16</vt:lpstr>
      <vt:lpstr>Slide 17</vt:lpstr>
      <vt:lpstr>Slide 18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INSTITUTE NAME,SUBJECT NAME, BRANCH, FACULTY NAME ARE IN 14 Font size Main heading in 24 font size sub heading in 20 font size all text in 18 fo</dc:title>
  <dc:creator>git</dc:creator>
  <cp:lastModifiedBy>Tamchu</cp:lastModifiedBy>
  <cp:revision>164</cp:revision>
  <dcterms:created xsi:type="dcterms:W3CDTF">2006-08-16T00:00:00Z</dcterms:created>
  <dcterms:modified xsi:type="dcterms:W3CDTF">2020-07-09T03:31:30Z</dcterms:modified>
</cp:coreProperties>
</file>